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Inter"/>
      <p:regular r:id="rId36"/>
      <p:bold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Alfa Slab One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5" name="Mario Orti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4.xml"/><Relationship Id="rId42" Type="http://schemas.openxmlformats.org/officeDocument/2006/relationships/font" Target="fonts/AlfaSlabOne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roximaNova-bold.fntdata"/><Relationship Id="rId10" Type="http://schemas.openxmlformats.org/officeDocument/2006/relationships/slide" Target="slides/slide4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7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6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9.xml"/><Relationship Id="rId37" Type="http://schemas.openxmlformats.org/officeDocument/2006/relationships/font" Target="fonts/Inter-bold.fntdata"/><Relationship Id="rId14" Type="http://schemas.openxmlformats.org/officeDocument/2006/relationships/slide" Target="slides/slide8.xml"/><Relationship Id="rId36" Type="http://schemas.openxmlformats.org/officeDocument/2006/relationships/font" Target="fonts/Inter-regular.fntdata"/><Relationship Id="rId17" Type="http://schemas.openxmlformats.org/officeDocument/2006/relationships/slide" Target="slides/slide11.xml"/><Relationship Id="rId39" Type="http://schemas.openxmlformats.org/officeDocument/2006/relationships/font" Target="fonts/RobotoMono-bold.fntdata"/><Relationship Id="rId16" Type="http://schemas.openxmlformats.org/officeDocument/2006/relationships/slide" Target="slides/slide10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6-23T16:15:43.388">
    <p:pos x="6000" y="0"/>
    <p:text>TODO: actualizar la cuenta de páginas abajo a la derecha al final</p:text>
  </p:cm>
  <p:cm authorId="0" idx="2" dt="2022-06-24T11:11:45.627">
    <p:pos x="6000" y="100"/>
    <p:text>TODO: Debería añadir una diapositiva al final con agradecimientos?</p:text>
  </p:cm>
  <p:cm authorId="0" idx="3" dt="2022-06-25T14:59:26.815">
    <p:pos x="6000" y="200"/>
    <p:text>TODO: Quizá dedico demasiado tiempo a qué es Tremor en vez de a lo que he hecho yo?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2-06-25T15:00:37.810">
    <p:pos x="6000" y="0"/>
    <p:text>TODO: quizá debería añadir imágenes o algo así para los requisitos (seguridad, etc) pero no se me ocurre nada para eso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2-06-24T11:03:19.766">
    <p:pos x="3903" y="1747"/>
    <p:text>A lo mejor lo de las visitas sobra? Tampoco lo he incluido en la memoria.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f3e0b0032d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f3e0b0032d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34b240c634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34b240c63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Además de Fabra como director académico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Mentores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Remoto, flexible, Discord con chat y videollamada semanal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Unos 11 meses desde agosto de 2021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f3e0b0032d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f3e0b0032d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 problema: tiempos de compilación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7 minutos en modo depuración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10 segundos entre cada cambio incremental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Solo van a empeorar: muchos protocolos y formatos a soportar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Solución: sistema de plugins, dividir el binario en componentes más pequeños compilables independientemente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 cambiamos uno de ellos, no hace falta compilar los demás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3e0b0032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3e0b0032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Motivación #2: Modularidad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Desacoplado de ejecutable y componentes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Algunas partes se actualizan más frecuentemente que otras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Es buena idea poderlos tratar por separado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3e0b0032d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f3e0b0032d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Motivación #3: Aprender de otros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Otros proyectos maduros con características similares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Se llevan beneficiando de un sistema de plugins por mucho tiempo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Buena idea al menos intentarlo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34b240c6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34b240c6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Existen muchas tecnologías para implementar un sistema de plugins…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Lenguajes interpretados como Python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Formatos de código binario portable como WebAssembly o eBPF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Comunicación interproceso: memoria compartida, sockets, pipes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Cargado dinámico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tener en cuenta: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Seguridad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Retrocompatibilidad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Soporte multi-plataforma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Que no se quede obsoleto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Más importante: sin impacto excesivo en el rendimiento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34ae979cc5_158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34ae979cc5_158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De los pocos lo suficientemente eficientes es Cargado Dinámico.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Alguno más aceptable, pero es el más popular y usable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4ae979cc5_15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34ae979cc5_15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Cargado dinámico: dividir el binario en otros binarios más pequeños: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3e0b0032d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3e0b0032d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Plugins que exportan una funcionalidad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 runtime, que es capaz de cargar los plugins dinámicamente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4ae979cc5_158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4ae979cc5_158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Runtime carga el plugin en su propia memoria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 puede acceder a los recursos de los plugins directamente, como datos o funciones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4ae979cc5_158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4ae979cc5_158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Es necesaria una Interfaz de Aplicación Binaria: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Protocolo definido para llamar a las funciones de los plugins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Y que especifique cómo se representan las estructuras de datos en memoria para poderlas acceder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Rust tiene una interfaz, pero no es estable porque puede cambiar con cada compilación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La runtime no sabe a ciencia cierta cómo llamar a las funciones ni cómo acceder a los </a:t>
            </a:r>
            <a:r>
              <a:rPr lang="en">
                <a:solidFill>
                  <a:schemeClr val="dk1"/>
                </a:solidFill>
              </a:rPr>
              <a:t>recursos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Cargado dinámico es imposible con Rust puro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En defensa de Rust, generalmente esto es positivo, pero complica este proyecto y similares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4b240c63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4b240c63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Wayfair?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</a:t>
            </a:r>
            <a:r>
              <a:rPr lang="en"/>
              <a:t>mpresa estadounidense de comercio digital de muebles y artículos del hogar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Como IKEA pero mucho más online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Muy grande: ingresó $13 mil millones en 2021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3e0b0032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3e0b0032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Hay que recurrir al de C, que sí es estable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El uso es más complicado y menos seguro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Requiere traducir tipos de Rust a C y viceversa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Será un poco más fácil con abi_stable, una librería de alto nivel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Importante: esto no se sabía al principio, existía una confusión en la comunidad entera sobre cómo funciona el ABI de Rust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34b240c63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34b240c63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Otro problema: ecosistema de Rust es inmaduro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Sobretodo para sistemas de plugins porque como se puede ver es algo para lo que no está hecho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Requiere muchas contribuciones a dependencias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Algunas de ellas importantes y complicadas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Dar soporte para abi_stable en dependencias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Arreglar y rediseñar partes de abi_stable, especialmente las de varianza y subtipado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4b240c634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4b240c634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Todo lo que he investigado e implementado lo he escrito en mi blog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No solo para actualizar a mis mentores,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Sino que también intentar mejorar la situación para el futuro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Más información allí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34b240c634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34b240c634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Resultados importantes fuera de Tremor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Pull requests externos (33) e internos a Tremor (13)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Muy satisfecho con lo conseguido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4b240c634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4b240c63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 es funcional pero no alcanza todos los objetivos por el incremento en complejidad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Ha hecho Tremor un 30% más lento, pero debería aspirarse a un 10-20%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Objetivo: que llegue a producción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Expansión en más partes del programa y otros componentes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Refinamiento de experiencia de usuario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Muchas más posibilidades: poder eliminar y reiniciar plugins, </a:t>
            </a:r>
            <a:r>
              <a:rPr lang="en">
                <a:solidFill>
                  <a:schemeClr val="dk1"/>
                </a:solidFill>
              </a:rPr>
              <a:t>mayor seguridad</a:t>
            </a:r>
            <a:r>
              <a:rPr lang="en"/>
              <a:t>, o incluso un repositorio de plugins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f3e0b0032d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f3e0b0032d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Todos los detalles en mi blog personal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También en la memoria, que es de código abierto junto a esta presentación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3e0b0032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3e0b0032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Logs son críticos para depurar y entender el estado del negocio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Heterogéneo: diferentes protocolos y formatos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Requieren procesado como filtrado o transformaciones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Y poderlos envíar a otra fuente para su análisis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34b240c63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34b240c63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100 TB de logs diarios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 se escribieran en papel, 5 veces ida y vuelta a la estación internacional espacial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34b240c634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34b240c634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Principalmente Logstash para procesar datos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Logstash usa Java y es de propósito general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Stack gastaba $40k/mes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3e0b0032d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3e0b0032d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solución es Tremor!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Alternativa a Logstash en 2018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Ahora es más flexible, extiende el ejemplo anterior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4b240c634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4b240c634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Alto rendimiento: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Rust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Programación asíncrona con hilos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SIMD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Redujo coste a $780/mes: 50 veces menos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34b240c634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34b240c634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Código abierto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Parte de la CNCF (Kubernetes)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También parte de la LFX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4b240c634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4b240c634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LFX tiene programas de mentorías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Proyecto de código abierto especifica proyecto a completar a cambio de mentores y ayuda monetaria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5400"/>
              <a:buNone/>
              <a:defRPr sz="5400">
                <a:solidFill>
                  <a:srgbClr val="2A2A2A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0"/>
              <a:buNone/>
              <a:defRPr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  <a:defRPr>
                <a:solidFill>
                  <a:srgbClr val="666666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●"/>
              <a:defRPr>
                <a:solidFill>
                  <a:srgbClr val="666666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○"/>
              <a:defRPr>
                <a:solidFill>
                  <a:srgbClr val="666666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Char char="■"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0"/>
              <a:buNone/>
              <a:defRPr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3000"/>
              <a:buNone/>
              <a:defRPr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A2A2A"/>
              </a:buClr>
              <a:buSzPts val="2400"/>
              <a:buNone/>
              <a:defRPr sz="2400">
                <a:solidFill>
                  <a:srgbClr val="2A2A2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comments" Target="../comments/comment2.xml"/><Relationship Id="rId4" Type="http://schemas.openxmlformats.org/officeDocument/2006/relationships/image" Target="../media/image16.png"/><Relationship Id="rId10" Type="http://schemas.openxmlformats.org/officeDocument/2006/relationships/image" Target="../media/image27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25.png"/><Relationship Id="rId7" Type="http://schemas.openxmlformats.org/officeDocument/2006/relationships/image" Target="../media/image18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11" Type="http://schemas.openxmlformats.org/officeDocument/2006/relationships/image" Target="../media/image28.png"/><Relationship Id="rId10" Type="http://schemas.openxmlformats.org/officeDocument/2006/relationships/image" Target="../media/image26.png"/><Relationship Id="rId9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18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9" Type="http://schemas.openxmlformats.org/officeDocument/2006/relationships/image" Target="../media/image46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comments" Target="../comments/comment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388" y="4166650"/>
            <a:ext cx="1767225" cy="496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5129251" y="947350"/>
            <a:ext cx="3467400" cy="456000"/>
          </a:xfrm>
          <a:prstGeom prst="rect">
            <a:avLst/>
          </a:prstGeom>
          <a:solidFill>
            <a:srgbClr val="FEFF00">
              <a:alpha val="72550"/>
            </a:srgbClr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235500" y="512650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Cargado dinámico de plugins en Rust</a:t>
            </a:r>
            <a:endParaRPr sz="32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e</a:t>
            </a:r>
            <a:r>
              <a:rPr lang="en" sz="3259"/>
              <a:t>n ausencia de estabilidad</a:t>
            </a:r>
            <a:endParaRPr sz="32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59"/>
              <a:t>e</a:t>
            </a:r>
            <a:r>
              <a:rPr lang="en" sz="3259"/>
              <a:t>n la Interfaz de Aplicación Binaria</a:t>
            </a:r>
            <a:r>
              <a:rPr lang="en" sz="3259"/>
              <a:t> </a:t>
            </a:r>
            <a:endParaRPr sz="3259"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11700" y="3084675"/>
            <a:ext cx="8520600" cy="8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64">
                <a:solidFill>
                  <a:srgbClr val="434343"/>
                </a:solidFill>
              </a:rPr>
              <a:t>Autor</a:t>
            </a:r>
            <a:r>
              <a:rPr i="1" lang="en" sz="2064">
                <a:solidFill>
                  <a:srgbClr val="434343"/>
                </a:solidFill>
              </a:rPr>
              <a:t>:</a:t>
            </a:r>
            <a:r>
              <a:rPr i="1" lang="en" sz="2064">
                <a:solidFill>
                  <a:srgbClr val="434343"/>
                </a:solidFill>
              </a:rPr>
              <a:t>  </a:t>
            </a:r>
            <a:r>
              <a:rPr b="1" lang="en" sz="2300">
                <a:solidFill>
                  <a:srgbClr val="434343"/>
                </a:solidFill>
              </a:rPr>
              <a:t>Mario</a:t>
            </a:r>
            <a:r>
              <a:rPr b="1" lang="en" sz="2300">
                <a:solidFill>
                  <a:srgbClr val="434343"/>
                </a:solidFill>
              </a:rPr>
              <a:t> Ortiz Manero</a:t>
            </a:r>
            <a:endParaRPr b="1" sz="23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56">
                <a:solidFill>
                  <a:srgbClr val="434343"/>
                </a:solidFill>
              </a:rPr>
              <a:t>Director:  </a:t>
            </a:r>
            <a:r>
              <a:rPr b="1" lang="en" sz="1791">
                <a:solidFill>
                  <a:srgbClr val="434343"/>
                </a:solidFill>
              </a:rPr>
              <a:t>Matthias Wahl</a:t>
            </a:r>
            <a:r>
              <a:rPr b="1" lang="en" sz="2300">
                <a:solidFill>
                  <a:srgbClr val="434343"/>
                </a:solidFill>
              </a:rPr>
              <a:t> 	</a:t>
            </a:r>
            <a:r>
              <a:rPr i="1" lang="en" sz="1556">
                <a:solidFill>
                  <a:srgbClr val="434343"/>
                </a:solidFill>
              </a:rPr>
              <a:t>Ponente:  </a:t>
            </a:r>
            <a:r>
              <a:rPr b="1" lang="en" sz="1791">
                <a:solidFill>
                  <a:srgbClr val="434343"/>
                </a:solidFill>
              </a:rPr>
              <a:t>Francisco Javier Fabra Caro</a:t>
            </a:r>
            <a:endParaRPr b="1" sz="1791">
              <a:solidFill>
                <a:srgbClr val="434343"/>
              </a:solidFill>
            </a:endParaRPr>
          </a:p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2"/>
          <p:cNvPicPr preferRelativeResize="0"/>
          <p:nvPr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5027000" y="1335775"/>
            <a:ext cx="5541618" cy="395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120" name="Google Shape;120;p22"/>
          <p:cNvSpPr txBox="1"/>
          <p:nvPr/>
        </p:nvSpPr>
        <p:spPr>
          <a:xfrm>
            <a:off x="1484763" y="124315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Matthias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3672900" y="124315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Darach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5861025" y="1243150"/>
            <a:ext cx="1798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Inter"/>
                <a:ea typeface="Inter"/>
                <a:cs typeface="Inter"/>
                <a:sym typeface="Inter"/>
              </a:rPr>
              <a:t>Heinz</a:t>
            </a:r>
            <a:endParaRPr b="1" sz="17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4756" y="168955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1025" y="168955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5" name="Google Shape;12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2925" y="1689550"/>
            <a:ext cx="1798200" cy="179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25" y="485438"/>
            <a:ext cx="7681552" cy="4172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" name="Google Shape;132;p23"/>
          <p:cNvCxnSpPr/>
          <p:nvPr/>
        </p:nvCxnSpPr>
        <p:spPr>
          <a:xfrm flipH="1">
            <a:off x="5388799" y="3142728"/>
            <a:ext cx="203100" cy="629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10</a:t>
            </a:r>
            <a:endParaRPr/>
          </a:p>
        </p:txBody>
      </p:sp>
      <p:sp>
        <p:nvSpPr>
          <p:cNvPr id="138" name="Google Shape;138;p24"/>
          <p:cNvSpPr/>
          <p:nvPr/>
        </p:nvSpPr>
        <p:spPr>
          <a:xfrm>
            <a:off x="5659978" y="3108132"/>
            <a:ext cx="2090100" cy="7167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Postprocesador de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base64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5655316" y="2505073"/>
            <a:ext cx="2090100" cy="50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Códec de </a:t>
            </a: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YAML</a:t>
            </a:r>
            <a:endParaRPr sz="16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0" name="Google Shape;140;p24"/>
          <p:cNvSpPr/>
          <p:nvPr/>
        </p:nvSpPr>
        <p:spPr>
          <a:xfrm>
            <a:off x="5652288" y="1911852"/>
            <a:ext cx="2090100" cy="50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Conector de Kafka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4"/>
          <p:cNvSpPr/>
          <p:nvPr/>
        </p:nvSpPr>
        <p:spPr>
          <a:xfrm>
            <a:off x="5647831" y="1318650"/>
            <a:ext cx="2090100" cy="507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Proxima Nova"/>
                <a:ea typeface="Proxima Nova"/>
                <a:cs typeface="Proxima Nova"/>
                <a:sym typeface="Proxima Nova"/>
              </a:rPr>
              <a:t>Conector de TCP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2" name="Google Shape;142;p24"/>
          <p:cNvSpPr/>
          <p:nvPr/>
        </p:nvSpPr>
        <p:spPr>
          <a:xfrm>
            <a:off x="1393909" y="1995958"/>
            <a:ext cx="2870400" cy="11436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28575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7620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 flipH="1" rot="10800000">
            <a:off x="4409819" y="1556434"/>
            <a:ext cx="1146300" cy="6765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4" name="Google Shape;144;p24"/>
          <p:cNvCxnSpPr/>
          <p:nvPr/>
        </p:nvCxnSpPr>
        <p:spPr>
          <a:xfrm>
            <a:off x="4411275" y="2681726"/>
            <a:ext cx="1119300" cy="933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5" name="Google Shape;145;p24"/>
          <p:cNvCxnSpPr/>
          <p:nvPr/>
        </p:nvCxnSpPr>
        <p:spPr>
          <a:xfrm>
            <a:off x="4411269" y="2924571"/>
            <a:ext cx="1110600" cy="521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46" name="Google Shape;146;p24"/>
          <p:cNvCxnSpPr/>
          <p:nvPr/>
        </p:nvCxnSpPr>
        <p:spPr>
          <a:xfrm flipH="1" rot="10800000">
            <a:off x="4406029" y="2153561"/>
            <a:ext cx="1167000" cy="311400"/>
          </a:xfrm>
          <a:prstGeom prst="straightConnector1">
            <a:avLst/>
          </a:prstGeom>
          <a:noFill/>
          <a:ln cap="flat" cmpd="sng" w="28575">
            <a:solidFill>
              <a:srgbClr val="3F3F3F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4914" y="1989229"/>
            <a:ext cx="2796605" cy="1165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10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6101" y="1113162"/>
            <a:ext cx="3282370" cy="145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5530" y="2768524"/>
            <a:ext cx="3282372" cy="1261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160" name="Google Shape;160;p26"/>
          <p:cNvSpPr/>
          <p:nvPr/>
        </p:nvSpPr>
        <p:spPr>
          <a:xfrm>
            <a:off x="6756125" y="1428738"/>
            <a:ext cx="1870800" cy="2286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>
            <a:off x="4676450" y="1428738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/>
          <p:nvPr/>
        </p:nvSpPr>
        <p:spPr>
          <a:xfrm>
            <a:off x="2596775" y="1428763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517075" y="1428738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 txBox="1"/>
          <p:nvPr/>
        </p:nvSpPr>
        <p:spPr>
          <a:xfrm>
            <a:off x="612053" y="1517652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Lenguajes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Interpretados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509" y="2477186"/>
            <a:ext cx="670509" cy="66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60710" y="2508890"/>
            <a:ext cx="606337" cy="59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8393" y="2817375"/>
            <a:ext cx="670509" cy="66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7">
            <a:alphaModFix/>
          </a:blip>
          <a:srcRect b="0" l="7640" r="9399" t="0"/>
          <a:stretch/>
        </p:blipFill>
        <p:spPr>
          <a:xfrm>
            <a:off x="4710495" y="2386848"/>
            <a:ext cx="1802712" cy="90237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6756130" y="1633152"/>
            <a:ext cx="18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Cargado Dinámico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2691705" y="1517662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Formatos de código binario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4771406" y="1517650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Comunicación Inter-Proceso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58085" y="2327644"/>
            <a:ext cx="1666884" cy="96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04825" y="2295186"/>
            <a:ext cx="854673" cy="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58088" y="3204100"/>
            <a:ext cx="948141" cy="33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180" name="Google Shape;180;p27"/>
          <p:cNvSpPr/>
          <p:nvPr/>
        </p:nvSpPr>
        <p:spPr>
          <a:xfrm>
            <a:off x="6756125" y="1428738"/>
            <a:ext cx="1870800" cy="2286000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/>
          <p:nvPr/>
        </p:nvSpPr>
        <p:spPr>
          <a:xfrm>
            <a:off x="4676450" y="1428738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/>
          <p:nvPr/>
        </p:nvSpPr>
        <p:spPr>
          <a:xfrm>
            <a:off x="2596775" y="1428763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/>
          <p:nvPr/>
        </p:nvSpPr>
        <p:spPr>
          <a:xfrm>
            <a:off x="517075" y="1428738"/>
            <a:ext cx="1870800" cy="22860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7"/>
          <p:cNvSpPr txBox="1"/>
          <p:nvPr/>
        </p:nvSpPr>
        <p:spPr>
          <a:xfrm>
            <a:off x="612053" y="1517652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Lenguajes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Interpretados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509" y="2477186"/>
            <a:ext cx="670509" cy="6624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0710" y="2508890"/>
            <a:ext cx="606337" cy="599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8393" y="2817375"/>
            <a:ext cx="670509" cy="662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 rotWithShape="1">
          <a:blip r:embed="rId6">
            <a:alphaModFix/>
          </a:blip>
          <a:srcRect b="0" l="7640" r="9399" t="0"/>
          <a:stretch/>
        </p:blipFill>
        <p:spPr>
          <a:xfrm>
            <a:off x="4710495" y="2386848"/>
            <a:ext cx="1802712" cy="902371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6756130" y="1633152"/>
            <a:ext cx="180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Cargado Dinámico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2691705" y="1517662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Formatos de código binario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4771406" y="1517650"/>
            <a:ext cx="168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Proxima Nova"/>
                <a:ea typeface="Proxima Nova"/>
                <a:cs typeface="Proxima Nova"/>
                <a:sym typeface="Proxima Nova"/>
              </a:rPr>
              <a:t>Comunicación Inter-Proceso</a:t>
            </a:r>
            <a:endParaRPr i="1" sz="15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58085" y="2327644"/>
            <a:ext cx="1666884" cy="961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04825" y="2295186"/>
            <a:ext cx="854673" cy="8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058088" y="3187588"/>
            <a:ext cx="948141" cy="3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68725" y="496938"/>
            <a:ext cx="1045600" cy="1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89050" y="639245"/>
            <a:ext cx="1045600" cy="1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09375" y="637081"/>
            <a:ext cx="1045600" cy="1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50750" y="637081"/>
            <a:ext cx="1045600" cy="10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8"/>
          <p:cNvSpPr/>
          <p:nvPr/>
        </p:nvSpPr>
        <p:spPr>
          <a:xfrm>
            <a:off x="3317250" y="1210286"/>
            <a:ext cx="2509500" cy="3219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CFE2F3"/>
              </a:gs>
              <a:gs pos="100000">
                <a:srgbClr val="FCE5CD"/>
              </a:gs>
            </a:gsLst>
            <a:lin ang="5400012" scaled="0"/>
          </a:gra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205" name="Google Shape;20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6288" y="1422325"/>
            <a:ext cx="1891425" cy="2795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3197400" y="486663"/>
            <a:ext cx="2749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Único binario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/>
          <p:nvPr/>
        </p:nvSpPr>
        <p:spPr>
          <a:xfrm>
            <a:off x="3841436" y="1413450"/>
            <a:ext cx="4307700" cy="3012300"/>
          </a:xfrm>
          <a:prstGeom prst="roundRect">
            <a:avLst>
              <a:gd fmla="val 0" name="adj"/>
            </a:avLst>
          </a:prstGeom>
          <a:solidFill>
            <a:srgbClr val="FCE5CD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9"/>
          <p:cNvSpPr/>
          <p:nvPr/>
        </p:nvSpPr>
        <p:spPr>
          <a:xfrm>
            <a:off x="994862" y="1413449"/>
            <a:ext cx="2174400" cy="30123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8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10</a:t>
            </a:r>
            <a:endParaRPr/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40" y="1763274"/>
            <a:ext cx="1551671" cy="23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582" y="2106898"/>
            <a:ext cx="1095589" cy="162538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9"/>
          <p:cNvSpPr txBox="1"/>
          <p:nvPr/>
        </p:nvSpPr>
        <p:spPr>
          <a:xfrm>
            <a:off x="995038" y="717750"/>
            <a:ext cx="2174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Runtime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3841436" y="717750"/>
            <a:ext cx="430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Plugins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7186" y="2100727"/>
            <a:ext cx="1095589" cy="164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5780" y="2094614"/>
            <a:ext cx="1095589" cy="164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/>
          <p:nvPr/>
        </p:nvSpPr>
        <p:spPr>
          <a:xfrm>
            <a:off x="2598900" y="1245075"/>
            <a:ext cx="4761900" cy="318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2598900" y="2927425"/>
            <a:ext cx="4761900" cy="1506600"/>
          </a:xfrm>
          <a:prstGeom prst="roundRect">
            <a:avLst>
              <a:gd fmla="val 0" name="adj"/>
            </a:avLst>
          </a:prstGeom>
          <a:solidFill>
            <a:srgbClr val="FCE5CD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/>
          <p:nvPr/>
        </p:nvSpPr>
        <p:spPr>
          <a:xfrm>
            <a:off x="2598900" y="1245075"/>
            <a:ext cx="4761900" cy="16824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886" y="1549863"/>
            <a:ext cx="717587" cy="10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887" y="3144332"/>
            <a:ext cx="717588" cy="1072782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3718721" y="3049675"/>
            <a:ext cx="332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struct Data { /* ... */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ub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n run(data: &amp;Data)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//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3749628" y="1681488"/>
            <a:ext cx="325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fn load_plugin()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32" name="Google Shape;232;p30"/>
          <p:cNvCxnSpPr/>
          <p:nvPr/>
        </p:nvCxnSpPr>
        <p:spPr>
          <a:xfrm flipH="1">
            <a:off x="4697950" y="2253700"/>
            <a:ext cx="345600" cy="7962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p30"/>
          <p:cNvSpPr txBox="1"/>
          <p:nvPr/>
        </p:nvSpPr>
        <p:spPr>
          <a:xfrm>
            <a:off x="2598902" y="544300"/>
            <a:ext cx="394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Memoria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34" name="Google Shape;234;p30"/>
          <p:cNvCxnSpPr/>
          <p:nvPr/>
        </p:nvCxnSpPr>
        <p:spPr>
          <a:xfrm>
            <a:off x="5052625" y="2244600"/>
            <a:ext cx="433800" cy="127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/>
          <p:nvPr/>
        </p:nvSpPr>
        <p:spPr>
          <a:xfrm>
            <a:off x="2598900" y="1245075"/>
            <a:ext cx="4761900" cy="3189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/>
          <p:nvPr/>
        </p:nvSpPr>
        <p:spPr>
          <a:xfrm>
            <a:off x="2598900" y="2927425"/>
            <a:ext cx="4761900" cy="1506600"/>
          </a:xfrm>
          <a:prstGeom prst="roundRect">
            <a:avLst>
              <a:gd fmla="val 0" name="adj"/>
            </a:avLst>
          </a:prstGeom>
          <a:solidFill>
            <a:srgbClr val="FCE5CD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/>
          <p:nvPr/>
        </p:nvSpPr>
        <p:spPr>
          <a:xfrm>
            <a:off x="2598900" y="1245075"/>
            <a:ext cx="4761900" cy="16824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243" name="Google Shape;243;p31"/>
          <p:cNvSpPr txBox="1"/>
          <p:nvPr/>
        </p:nvSpPr>
        <p:spPr>
          <a:xfrm>
            <a:off x="3718721" y="3049675"/>
            <a:ext cx="3321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struct Data { /* </a:t>
            </a: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... */ 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pub fn run(data: &amp;Data)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44" name="Google Shape;244;p31"/>
          <p:cNvSpPr txBox="1"/>
          <p:nvPr/>
        </p:nvSpPr>
        <p:spPr>
          <a:xfrm>
            <a:off x="3749628" y="1681488"/>
            <a:ext cx="3259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fn load_plugin() {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    // ...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245" name="Google Shape;245;p31"/>
          <p:cNvCxnSpPr/>
          <p:nvPr/>
        </p:nvCxnSpPr>
        <p:spPr>
          <a:xfrm flipH="1">
            <a:off x="4697950" y="2253700"/>
            <a:ext cx="345600" cy="796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6" name="Google Shape;246;p31"/>
          <p:cNvSpPr txBox="1"/>
          <p:nvPr/>
        </p:nvSpPr>
        <p:spPr>
          <a:xfrm>
            <a:off x="2598902" y="544300"/>
            <a:ext cx="3946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Alfa Slab One"/>
                <a:ea typeface="Alfa Slab One"/>
                <a:cs typeface="Alfa Slab One"/>
                <a:sym typeface="Alfa Slab One"/>
              </a:rPr>
              <a:t>Memoria</a:t>
            </a:r>
            <a:endParaRPr sz="30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247" name="Google Shape;247;p31"/>
          <p:cNvCxnSpPr/>
          <p:nvPr/>
        </p:nvCxnSpPr>
        <p:spPr>
          <a:xfrm>
            <a:off x="5052625" y="2244600"/>
            <a:ext cx="433800" cy="1272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8" name="Google Shape;248;p31"/>
          <p:cNvSpPr txBox="1"/>
          <p:nvPr/>
        </p:nvSpPr>
        <p:spPr>
          <a:xfrm>
            <a:off x="5207100" y="2344000"/>
            <a:ext cx="523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0000"/>
                </a:solidFill>
                <a:latin typeface="Inter"/>
                <a:ea typeface="Inter"/>
                <a:cs typeface="Inter"/>
                <a:sym typeface="Inter"/>
              </a:rPr>
              <a:t>?</a:t>
            </a:r>
            <a:endParaRPr sz="2800">
              <a:solidFill>
                <a:srgbClr val="FF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886" y="1549863"/>
            <a:ext cx="717587" cy="1072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5887" y="3144332"/>
            <a:ext cx="717588" cy="1072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175" y="646500"/>
            <a:ext cx="6839650" cy="3850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256" name="Google Shape;256;p32"/>
          <p:cNvSpPr/>
          <p:nvPr/>
        </p:nvSpPr>
        <p:spPr>
          <a:xfrm rot="-5400000">
            <a:off x="3609900" y="-887851"/>
            <a:ext cx="1547100" cy="51660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2"/>
          <p:cNvSpPr/>
          <p:nvPr/>
        </p:nvSpPr>
        <p:spPr>
          <a:xfrm rot="5400000">
            <a:off x="3582277" y="1167553"/>
            <a:ext cx="1603500" cy="5167200"/>
          </a:xfrm>
          <a:prstGeom prst="round2SameRect">
            <a:avLst>
              <a:gd fmla="val 0" name="adj1"/>
              <a:gd fmla="val 0" name="adj2"/>
            </a:avLst>
          </a:prstGeom>
          <a:solidFill>
            <a:schemeClr val="lt1"/>
          </a:solidFill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1620000" dist="95250">
              <a:srgbClr val="000000">
                <a:alpha val="42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2583446" y="988133"/>
            <a:ext cx="36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Inter"/>
                <a:ea typeface="Inter"/>
                <a:cs typeface="Inter"/>
                <a:sym typeface="Inter"/>
              </a:rPr>
              <a:t>Un plugin en el mundo ideal</a:t>
            </a:r>
            <a:endParaRPr i="1" sz="15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1799858" y="3017112"/>
            <a:ext cx="516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latin typeface="Inter"/>
                <a:ea typeface="Inter"/>
                <a:cs typeface="Inter"/>
                <a:sym typeface="Inter"/>
              </a:rPr>
              <a:t>Un plugin en la cruda y dolorosa realidad</a:t>
            </a:r>
            <a:endParaRPr i="1" sz="15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971" y="3509052"/>
            <a:ext cx="4890600" cy="868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261" name="Google Shape;26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5378" y="1480073"/>
            <a:ext cx="3245700" cy="868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pic>
      <p:pic>
        <p:nvPicPr>
          <p:cNvPr id="262" name="Google Shape;26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1927" y="2596786"/>
            <a:ext cx="591154" cy="642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31406" y="590600"/>
            <a:ext cx="712169" cy="700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3"/>
          <p:cNvSpPr txBox="1"/>
          <p:nvPr>
            <p:ph idx="12" type="sldNum"/>
          </p:nvPr>
        </p:nvSpPr>
        <p:spPr>
          <a:xfrm>
            <a:off x="6759270" y="31259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269" name="Google Shape;2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8526" y="4310225"/>
            <a:ext cx="3203700" cy="372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71535" y="259152"/>
            <a:ext cx="5476800" cy="6840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1" name="Google Shape;2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6148" y="1063548"/>
            <a:ext cx="3896400" cy="4707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7959" y="1444397"/>
            <a:ext cx="3610500" cy="5058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6369" y="2667000"/>
            <a:ext cx="5241000" cy="7146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4" name="Google Shape;27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910077" y="2576900"/>
            <a:ext cx="4736100" cy="59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5" name="Google Shape;275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88311" y="4014861"/>
            <a:ext cx="4492500" cy="59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6050" y="0"/>
            <a:ext cx="1059605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5"/>
          <p:cNvGrpSpPr/>
          <p:nvPr/>
        </p:nvGrpSpPr>
        <p:grpSpPr>
          <a:xfrm>
            <a:off x="1020263" y="1968563"/>
            <a:ext cx="2253900" cy="1162950"/>
            <a:chOff x="1301250" y="1639525"/>
            <a:chExt cx="2253900" cy="1162950"/>
          </a:xfrm>
        </p:grpSpPr>
        <p:sp>
          <p:nvSpPr>
            <p:cNvPr id="286" name="Google Shape;286;p35"/>
            <p:cNvSpPr txBox="1"/>
            <p:nvPr/>
          </p:nvSpPr>
          <p:spPr>
            <a:xfrm>
              <a:off x="1301250" y="2402275"/>
              <a:ext cx="225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Pull Requests e Issues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87" name="Google Shape;287;p35"/>
            <p:cNvSpPr txBox="1"/>
            <p:nvPr/>
          </p:nvSpPr>
          <p:spPr>
            <a:xfrm>
              <a:off x="1572150" y="1639525"/>
              <a:ext cx="1712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2A2A2A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46</a:t>
              </a:r>
              <a:endParaRPr sz="5000">
                <a:solidFill>
                  <a:srgbClr val="2A2A2A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grpSp>
        <p:nvGrpSpPr>
          <p:cNvPr id="288" name="Google Shape;288;p35"/>
          <p:cNvGrpSpPr/>
          <p:nvPr/>
        </p:nvGrpSpPr>
        <p:grpSpPr>
          <a:xfrm>
            <a:off x="3772800" y="1968713"/>
            <a:ext cx="1712100" cy="1162650"/>
            <a:chOff x="4067700" y="1653775"/>
            <a:chExt cx="1712100" cy="1162650"/>
          </a:xfrm>
        </p:grpSpPr>
        <p:sp>
          <p:nvSpPr>
            <p:cNvPr id="289" name="Google Shape;289;p35"/>
            <p:cNvSpPr txBox="1"/>
            <p:nvPr/>
          </p:nvSpPr>
          <p:spPr>
            <a:xfrm>
              <a:off x="4067700" y="2416225"/>
              <a:ext cx="17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Artículos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0" name="Google Shape;290;p35"/>
            <p:cNvSpPr txBox="1"/>
            <p:nvPr/>
          </p:nvSpPr>
          <p:spPr>
            <a:xfrm>
              <a:off x="4067700" y="1653775"/>
              <a:ext cx="1712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2A2A2A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6</a:t>
              </a:r>
              <a:endParaRPr sz="5000">
                <a:solidFill>
                  <a:srgbClr val="2A2A2A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  <p:grpSp>
        <p:nvGrpSpPr>
          <p:cNvPr id="291" name="Google Shape;291;p35"/>
          <p:cNvGrpSpPr/>
          <p:nvPr/>
        </p:nvGrpSpPr>
        <p:grpSpPr>
          <a:xfrm>
            <a:off x="5983538" y="1968550"/>
            <a:ext cx="2140200" cy="1206375"/>
            <a:chOff x="6053250" y="1631913"/>
            <a:chExt cx="2140200" cy="1206375"/>
          </a:xfrm>
        </p:grpSpPr>
        <p:sp>
          <p:nvSpPr>
            <p:cNvPr id="292" name="Google Shape;292;p35"/>
            <p:cNvSpPr txBox="1"/>
            <p:nvPr/>
          </p:nvSpPr>
          <p:spPr>
            <a:xfrm>
              <a:off x="6267300" y="2438088"/>
              <a:ext cx="171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Inter"/>
                  <a:ea typeface="Inter"/>
                  <a:cs typeface="Inter"/>
                  <a:sym typeface="Inter"/>
                </a:rPr>
                <a:t>Visitas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3" name="Google Shape;293;p35"/>
            <p:cNvSpPr txBox="1"/>
            <p:nvPr/>
          </p:nvSpPr>
          <p:spPr>
            <a:xfrm>
              <a:off x="6053250" y="1631913"/>
              <a:ext cx="21402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000">
                  <a:solidFill>
                    <a:srgbClr val="2A2A2A"/>
                  </a:solidFill>
                  <a:latin typeface="Alfa Slab One"/>
                  <a:ea typeface="Alfa Slab One"/>
                  <a:cs typeface="Alfa Slab One"/>
                  <a:sym typeface="Alfa Slab One"/>
                </a:rPr>
                <a:t>21k</a:t>
              </a:r>
              <a:endParaRPr sz="5000">
                <a:solidFill>
                  <a:srgbClr val="2A2A2A"/>
                </a:solidFill>
                <a:latin typeface="Alfa Slab One"/>
                <a:ea typeface="Alfa Slab One"/>
                <a:cs typeface="Alfa Slab One"/>
                <a:sym typeface="Alfa Slab One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1773128" y="3490925"/>
            <a:ext cx="111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Inter"/>
                <a:ea typeface="Inter"/>
                <a:cs typeface="Inter"/>
                <a:sym typeface="Inter"/>
              </a:rPr>
              <a:t>(funciona)</a:t>
            </a:r>
            <a:endParaRPr i="1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00" name="Google Shape;30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3533" y="1651484"/>
            <a:ext cx="2662500" cy="176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cxnSp>
        <p:nvCxnSpPr>
          <p:cNvPr id="301" name="Google Shape;301;p36"/>
          <p:cNvCxnSpPr/>
          <p:nvPr/>
        </p:nvCxnSpPr>
        <p:spPr>
          <a:xfrm>
            <a:off x="4170771" y="2533112"/>
            <a:ext cx="961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2" name="Google Shape;30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917837" y="1651475"/>
            <a:ext cx="2821200" cy="1763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7"/>
          <p:cNvSpPr txBox="1"/>
          <p:nvPr>
            <p:ph type="title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¿Preguntas?</a:t>
            </a:r>
            <a:endParaRPr/>
          </a:p>
        </p:txBody>
      </p:sp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309" name="Google Shape;3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8600"/>
            <a:ext cx="1724850" cy="17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7"/>
          <p:cNvSpPr txBox="1"/>
          <p:nvPr/>
        </p:nvSpPr>
        <p:spPr>
          <a:xfrm>
            <a:off x="349625" y="1899975"/>
            <a:ext cx="16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nullderef.com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7145375" y="1899975"/>
            <a:ext cx="1686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Memoria</a:t>
            </a:r>
            <a:endParaRPr sz="16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2" name="Google Shape;31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6400" y="209750"/>
            <a:ext cx="1724850" cy="172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888" y="1081139"/>
            <a:ext cx="7514224" cy="2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r>
              <a:rPr lang="en">
                <a:solidFill>
                  <a:schemeClr val="lt1"/>
                </a:solidFill>
              </a:rPr>
              <a:t>/10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1350" y="819725"/>
            <a:ext cx="4941301" cy="350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343" y="1605698"/>
            <a:ext cx="4633300" cy="19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</a:t>
            </a:r>
            <a:r>
              <a:rPr lang="en"/>
              <a:t>10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987" y="2254912"/>
            <a:ext cx="633700" cy="6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749" y="1959328"/>
            <a:ext cx="2937200" cy="122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5688" y="1846863"/>
            <a:ext cx="2899548" cy="144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24368">
            <a:off x="3880173" y="1416835"/>
            <a:ext cx="2001957" cy="201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562" y="2979141"/>
            <a:ext cx="2937200" cy="122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r>
              <a:rPr lang="en"/>
              <a:t>/10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8856" y="1030701"/>
            <a:ext cx="2214171" cy="4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32102" y="939523"/>
            <a:ext cx="1596849" cy="627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0901" y="2116575"/>
            <a:ext cx="5562174" cy="9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4E4E4E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